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  <p:sldMasterId id="2147483654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2" r:id="rId7"/>
    <p:sldId id="261" r:id="rId8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0"/>
    </p:embeddedFont>
    <p:embeddedFont>
      <p:font typeface="Maven Pro" panose="020B0604020202020204" charset="0"/>
      <p:regular r:id="rId11"/>
      <p:bold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1BD89E-8CC3-46BE-828E-454D75F3A1A2}">
  <a:tblStyle styleId="{3B1BD89E-8CC3-46BE-828E-454D75F3A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/>
    <p:restoredTop sz="94634"/>
  </p:normalViewPr>
  <p:slideViewPr>
    <p:cSldViewPr snapToGrid="0">
      <p:cViewPr>
        <p:scale>
          <a:sx n="75" d="100"/>
          <a:sy n="75" d="100"/>
        </p:scale>
        <p:origin x="416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527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04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97b85de71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97b85de71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56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7b85de71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7b85de71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21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97b85de71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97b85de71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41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6476e39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6476e39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53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7b85de71_0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7b85de71_0_1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05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éférentiel de la mesure des relations publics 2019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537"/>
          <a:stretch/>
        </p:blipFill>
        <p:spPr>
          <a:xfrm>
            <a:off x="-3350" y="7050"/>
            <a:ext cx="9144002" cy="5143501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Google Shape;11;p2"/>
          <p:cNvSpPr/>
          <p:nvPr/>
        </p:nvSpPr>
        <p:spPr>
          <a:xfrm>
            <a:off x="-3350" y="4401275"/>
            <a:ext cx="9144000" cy="74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81353" y="3313325"/>
            <a:ext cx="6069900" cy="69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Impact"/>
              <a:buNone/>
              <a:defRPr sz="3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81250" y="3810843"/>
            <a:ext cx="60699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25" y="2919258"/>
            <a:ext cx="2141125" cy="139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b="50034"/>
          <a:stretch/>
        </p:blipFill>
        <p:spPr>
          <a:xfrm>
            <a:off x="100125" y="4356995"/>
            <a:ext cx="5250124" cy="8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t="58438" r="33656"/>
          <a:stretch/>
        </p:blipFill>
        <p:spPr>
          <a:xfrm>
            <a:off x="5119525" y="4459925"/>
            <a:ext cx="3868725" cy="7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dans une colonne 1">
  <p:cSld name="Texte dans une colonne 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4508" y="0"/>
            <a:ext cx="9094986" cy="5143501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">
                <a:solidFill>
                  <a:srgbClr val="424242"/>
                </a:solidFill>
              </a:rPr>
              <a:pPr/>
              <a:t>‹N°›</a:t>
            </a:fld>
            <a:endParaRPr>
              <a:solidFill>
                <a:srgbClr val="424242"/>
              </a:solidFill>
            </a:endParaRPr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50" y="4879200"/>
            <a:ext cx="3490825" cy="1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96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4508" y="0"/>
            <a:ext cx="9094986" cy="5143501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</a:defRPr>
            </a:lvl1pPr>
            <a:lvl2pPr lvl="1" rtl="0">
              <a:buNone/>
              <a:defRPr>
                <a:solidFill>
                  <a:srgbClr val="000000"/>
                </a:solidFill>
              </a:defRPr>
            </a:lvl2pPr>
            <a:lvl3pPr lvl="2" rtl="0">
              <a:buNone/>
              <a:defRPr>
                <a:solidFill>
                  <a:srgbClr val="000000"/>
                </a:solidFill>
              </a:defRPr>
            </a:lvl3pPr>
            <a:lvl4pPr lvl="3" rtl="0">
              <a:buNone/>
              <a:defRPr>
                <a:solidFill>
                  <a:srgbClr val="000000"/>
                </a:solidFill>
              </a:defRPr>
            </a:lvl4pPr>
            <a:lvl5pPr lvl="4" rtl="0">
              <a:buNone/>
              <a:defRPr>
                <a:solidFill>
                  <a:srgbClr val="000000"/>
                </a:solidFill>
              </a:defRPr>
            </a:lvl5pPr>
            <a:lvl6pPr lvl="5" rtl="0">
              <a:buNone/>
              <a:defRPr>
                <a:solidFill>
                  <a:srgbClr val="000000"/>
                </a:solidFill>
              </a:defRPr>
            </a:lvl6pPr>
            <a:lvl7pPr lvl="6" rtl="0">
              <a:buNone/>
              <a:defRPr>
                <a:solidFill>
                  <a:srgbClr val="000000"/>
                </a:solidFill>
              </a:defRPr>
            </a:lvl7pPr>
            <a:lvl8pPr lvl="7" rtl="0">
              <a:buNone/>
              <a:defRPr>
                <a:solidFill>
                  <a:srgbClr val="000000"/>
                </a:solidFill>
              </a:defRPr>
            </a:lvl8pPr>
            <a:lvl9pPr lvl="8" rtl="0"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‹N°›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-3350" y="4401275"/>
            <a:ext cx="9144000" cy="74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8" name="Google Shape;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1437" y="2023908"/>
            <a:ext cx="2141125" cy="139081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/>
        </p:nvSpPr>
        <p:spPr>
          <a:xfrm>
            <a:off x="3243300" y="3352425"/>
            <a:ext cx="265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" b="1">
                <a:solidFill>
                  <a:srgbClr val="41B7D4"/>
                </a:solidFill>
                <a:latin typeface="Trebuchet MS"/>
                <a:ea typeface="Trebuchet MS"/>
                <a:cs typeface="Trebuchet MS"/>
                <a:sym typeface="Trebuchet MS"/>
              </a:rPr>
              <a:t>#REFERENTIELDELAMESURE</a:t>
            </a:r>
            <a:endParaRPr b="1">
              <a:solidFill>
                <a:srgbClr val="41B7D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3243300" y="3671825"/>
            <a:ext cx="2657400" cy="285900"/>
          </a:xfrm>
          <a:prstGeom prst="rect">
            <a:avLst/>
          </a:prstGeom>
          <a:solidFill>
            <a:srgbClr val="41B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" sz="11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www.referentieldelamesure.com</a:t>
            </a:r>
            <a:endParaRPr sz="11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4">
            <a:alphaModFix/>
          </a:blip>
          <a:srcRect b="50034"/>
          <a:stretch/>
        </p:blipFill>
        <p:spPr>
          <a:xfrm>
            <a:off x="100125" y="4356995"/>
            <a:ext cx="5250124" cy="8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4">
            <a:alphaModFix/>
          </a:blip>
          <a:srcRect t="58438" r="33656"/>
          <a:stretch/>
        </p:blipFill>
        <p:spPr>
          <a:xfrm>
            <a:off x="5119525" y="4459925"/>
            <a:ext cx="3868725" cy="7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48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9C24103-5CD4-409D-9683-D6C94EBC96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63BA-6A2A-4610-B6A1-06DD9DE857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2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3434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-3349"/>
            <a:ext cx="9144002" cy="517121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81150" y="2834600"/>
            <a:ext cx="71769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550" y="1458050"/>
            <a:ext cx="1591268" cy="10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881150" y="1967825"/>
            <a:ext cx="7176900" cy="111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mpact"/>
              <a:buNone/>
              <a:defRPr sz="3600" b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4508" y="0"/>
            <a:ext cx="9094986" cy="5143501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075200" y="-325350"/>
            <a:ext cx="43731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Impact"/>
              <a:buNone/>
              <a:defRPr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075200" y="1004750"/>
            <a:ext cx="43731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25" y="400972"/>
            <a:ext cx="751000" cy="7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250" y="4783950"/>
            <a:ext cx="3490825" cy="1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4508" y="0"/>
            <a:ext cx="9094986" cy="5143501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</a:defRPr>
            </a:lvl1pPr>
            <a:lvl2pPr lvl="1" rtl="0">
              <a:buNone/>
              <a:defRPr>
                <a:solidFill>
                  <a:srgbClr val="000000"/>
                </a:solidFill>
              </a:defRPr>
            </a:lvl2pPr>
            <a:lvl3pPr lvl="2" rtl="0">
              <a:buNone/>
              <a:defRPr>
                <a:solidFill>
                  <a:srgbClr val="000000"/>
                </a:solidFill>
              </a:defRPr>
            </a:lvl3pPr>
            <a:lvl4pPr lvl="3" rtl="0">
              <a:buNone/>
              <a:defRPr>
                <a:solidFill>
                  <a:srgbClr val="000000"/>
                </a:solidFill>
              </a:defRPr>
            </a:lvl4pPr>
            <a:lvl5pPr lvl="4" rtl="0">
              <a:buNone/>
              <a:defRPr>
                <a:solidFill>
                  <a:srgbClr val="000000"/>
                </a:solidFill>
              </a:defRPr>
            </a:lvl5pPr>
            <a:lvl6pPr lvl="5" rtl="0">
              <a:buNone/>
              <a:defRPr>
                <a:solidFill>
                  <a:srgbClr val="000000"/>
                </a:solidFill>
              </a:defRPr>
            </a:lvl6pPr>
            <a:lvl7pPr lvl="6" rtl="0">
              <a:buNone/>
              <a:defRPr>
                <a:solidFill>
                  <a:srgbClr val="000000"/>
                </a:solidFill>
              </a:defRPr>
            </a:lvl7pPr>
            <a:lvl8pPr lvl="7" rtl="0">
              <a:buNone/>
              <a:defRPr>
                <a:solidFill>
                  <a:srgbClr val="000000"/>
                </a:solidFill>
              </a:defRPr>
            </a:lvl8pPr>
            <a:lvl9pPr lvl="8" rtl="0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3350" y="4401275"/>
            <a:ext cx="9144000" cy="74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1437" y="2023908"/>
            <a:ext cx="2141125" cy="139081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3243300" y="3352425"/>
            <a:ext cx="265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41B7D4"/>
                </a:solidFill>
                <a:latin typeface="Trebuchet MS"/>
                <a:ea typeface="Trebuchet MS"/>
                <a:cs typeface="Trebuchet MS"/>
                <a:sym typeface="Trebuchet MS"/>
              </a:rPr>
              <a:t>#REFERENTIELDELAMESURE</a:t>
            </a:r>
            <a:endParaRPr b="1">
              <a:solidFill>
                <a:srgbClr val="41B7D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3243300" y="3671825"/>
            <a:ext cx="2657400" cy="285900"/>
          </a:xfrm>
          <a:prstGeom prst="rect">
            <a:avLst/>
          </a:prstGeom>
          <a:solidFill>
            <a:srgbClr val="41B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www.referentieldelamesure.com</a:t>
            </a:r>
            <a:endParaRPr sz="11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4">
            <a:alphaModFix/>
          </a:blip>
          <a:srcRect b="50034"/>
          <a:stretch/>
        </p:blipFill>
        <p:spPr>
          <a:xfrm>
            <a:off x="100125" y="4356995"/>
            <a:ext cx="5250124" cy="8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4">
            <a:alphaModFix/>
          </a:blip>
          <a:srcRect t="58438" r="33656"/>
          <a:stretch/>
        </p:blipFill>
        <p:spPr>
          <a:xfrm>
            <a:off x="5119525" y="4459925"/>
            <a:ext cx="3868725" cy="7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éférentiel de la mesure des relations publics 2019" type="title">
  <p:cSld name="Référentiel de la mesure des relations publics 2019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778" t="5250" r="6595" b="20161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-14225" y="2136707"/>
            <a:ext cx="3485700" cy="740075"/>
          </a:xfrm>
          <a:custGeom>
            <a:avLst/>
            <a:gdLst/>
            <a:ahLst/>
            <a:cxnLst/>
            <a:rect l="l" t="t" r="r" b="b"/>
            <a:pathLst>
              <a:path w="139428" h="29603" extrusionOk="0">
                <a:moveTo>
                  <a:pt x="0" y="0"/>
                </a:moveTo>
                <a:lnTo>
                  <a:pt x="139428" y="191"/>
                </a:lnTo>
                <a:lnTo>
                  <a:pt x="132514" y="29603"/>
                </a:lnTo>
                <a:lnTo>
                  <a:pt x="362" y="295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-3350" y="4401275"/>
            <a:ext cx="9144000" cy="74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">
                <a:solidFill>
                  <a:srgbClr val="FFFFFF"/>
                </a:solidFill>
              </a:rPr>
              <a:pPr/>
              <a:t>‹N°›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25" y="141626"/>
            <a:ext cx="3035000" cy="19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02325" y="2213320"/>
            <a:ext cx="30351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fr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Pour une rapide prise en</a:t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r>
              <a:rPr lang="fr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main des outils de mesure</a:t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4725" y="3267300"/>
            <a:ext cx="3207275" cy="381425"/>
          </a:xfrm>
          <a:custGeom>
            <a:avLst/>
            <a:gdLst/>
            <a:ahLst/>
            <a:cxnLst/>
            <a:rect l="l" t="t" r="r" b="b"/>
            <a:pathLst>
              <a:path w="128291" h="15257" extrusionOk="0">
                <a:moveTo>
                  <a:pt x="0" y="398"/>
                </a:moveTo>
                <a:lnTo>
                  <a:pt x="128291" y="0"/>
                </a:lnTo>
                <a:lnTo>
                  <a:pt x="124862" y="15240"/>
                </a:lnTo>
                <a:lnTo>
                  <a:pt x="0" y="15257"/>
                </a:lnTo>
                <a:close/>
              </a:path>
            </a:pathLst>
          </a:custGeom>
          <a:solidFill>
            <a:srgbClr val="41B7D4"/>
          </a:solidFill>
          <a:ln>
            <a:noFill/>
          </a:ln>
        </p:spPr>
      </p:sp>
      <p:sp>
        <p:nvSpPr>
          <p:cNvPr id="17" name="Google Shape;17;p2"/>
          <p:cNvSpPr/>
          <p:nvPr/>
        </p:nvSpPr>
        <p:spPr>
          <a:xfrm>
            <a:off x="-9475" y="3671075"/>
            <a:ext cx="3116775" cy="381000"/>
          </a:xfrm>
          <a:custGeom>
            <a:avLst/>
            <a:gdLst/>
            <a:ahLst/>
            <a:cxnLst/>
            <a:rect l="l" t="t" r="r" b="b"/>
            <a:pathLst>
              <a:path w="124671" h="15240" extrusionOk="0">
                <a:moveTo>
                  <a:pt x="190" y="249"/>
                </a:moveTo>
                <a:lnTo>
                  <a:pt x="124671" y="0"/>
                </a:lnTo>
                <a:lnTo>
                  <a:pt x="121242" y="15240"/>
                </a:lnTo>
                <a:lnTo>
                  <a:pt x="0" y="15108"/>
                </a:lnTo>
                <a:close/>
              </a:path>
            </a:pathLst>
          </a:custGeom>
          <a:solidFill>
            <a:srgbClr val="41B7D4"/>
          </a:solidFill>
          <a:ln>
            <a:noFill/>
          </a:ln>
        </p:spPr>
      </p:sp>
      <p:sp>
        <p:nvSpPr>
          <p:cNvPr id="18" name="Google Shape;18;p2"/>
          <p:cNvSpPr txBox="1"/>
          <p:nvPr/>
        </p:nvSpPr>
        <p:spPr>
          <a:xfrm>
            <a:off x="597563" y="3109149"/>
            <a:ext cx="30351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f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Ce qui ne se mesure</a:t>
            </a:r>
            <a:endParaRPr sz="18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fr" sz="18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pas </a:t>
            </a:r>
            <a:r>
              <a:rPr lang="f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vaut zéro !</a:t>
            </a:r>
            <a:endParaRPr sz="1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50034"/>
          <a:stretch/>
        </p:blipFill>
        <p:spPr>
          <a:xfrm>
            <a:off x="100125" y="4356995"/>
            <a:ext cx="5250124" cy="8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 t="58438" r="33656"/>
          <a:stretch/>
        </p:blipFill>
        <p:spPr>
          <a:xfrm>
            <a:off x="5119525" y="4459925"/>
            <a:ext cx="3868725" cy="7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54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43434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-3349"/>
            <a:ext cx="9144002" cy="517121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81150" y="2834600"/>
            <a:ext cx="71769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">
                <a:solidFill>
                  <a:srgbClr val="FFFFFF"/>
                </a:solidFill>
              </a:rPr>
              <a:pPr/>
              <a:t>‹N°›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550" y="1458050"/>
            <a:ext cx="1591268" cy="10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 idx="2"/>
          </p:nvPr>
        </p:nvSpPr>
        <p:spPr>
          <a:xfrm>
            <a:off x="881150" y="1967825"/>
            <a:ext cx="7176900" cy="111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mpact"/>
              <a:buNone/>
              <a:defRPr sz="3600" b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7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4508" y="0"/>
            <a:ext cx="9094986" cy="5143501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75200" y="-325350"/>
            <a:ext cx="43731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Impact"/>
              <a:buNone/>
              <a:defRPr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75200" y="1004750"/>
            <a:ext cx="43731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">
                <a:solidFill>
                  <a:srgbClr val="424242"/>
                </a:solidFill>
              </a:rPr>
              <a:pPr/>
              <a:t>‹N°›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-28550" y="4810525"/>
            <a:ext cx="9182100" cy="3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250" y="4879200"/>
            <a:ext cx="3490825" cy="1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89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dans une colonne 2">
  <p:cSld name="Texte dans une colonne 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4508" y="0"/>
            <a:ext cx="9094986" cy="5143501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" name="Google Shape;36;p5"/>
          <p:cNvSpPr/>
          <p:nvPr/>
        </p:nvSpPr>
        <p:spPr>
          <a:xfrm>
            <a:off x="-19025" y="519350"/>
            <a:ext cx="8631775" cy="381675"/>
          </a:xfrm>
          <a:custGeom>
            <a:avLst/>
            <a:gdLst/>
            <a:ahLst/>
            <a:cxnLst/>
            <a:rect l="l" t="t" r="r" b="b"/>
            <a:pathLst>
              <a:path w="345271" h="15267" extrusionOk="0">
                <a:moveTo>
                  <a:pt x="0" y="1170"/>
                </a:moveTo>
                <a:lnTo>
                  <a:pt x="345271" y="0"/>
                </a:lnTo>
                <a:lnTo>
                  <a:pt x="341842" y="15240"/>
                </a:lnTo>
                <a:lnTo>
                  <a:pt x="0" y="15267"/>
                </a:lnTo>
                <a:close/>
              </a:path>
            </a:pathLst>
          </a:custGeom>
          <a:solidFill>
            <a:srgbClr val="41B7D4"/>
          </a:solidFill>
          <a:ln>
            <a:noFill/>
          </a:ln>
        </p:spPr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75200" y="-630150"/>
            <a:ext cx="69354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mpact"/>
              <a:buNone/>
              <a:defRPr sz="1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075200" y="1004750"/>
            <a:ext cx="69354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">
                <a:solidFill>
                  <a:srgbClr val="424242"/>
                </a:solidFill>
              </a:rPr>
              <a:pPr/>
              <a:t>‹N°›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-28550" y="4810525"/>
            <a:ext cx="9182100" cy="3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250" y="4879200"/>
            <a:ext cx="3490825" cy="1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89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dans une colonne 2 1">
  <p:cSld name="Texte dans une colonne 2 1">
    <p:bg>
      <p:bgPr>
        <a:solidFill>
          <a:srgbClr val="41B7D4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28550" y="-30001"/>
            <a:ext cx="9201101" cy="5203504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" name="Google Shape;44;p6"/>
          <p:cNvSpPr/>
          <p:nvPr/>
        </p:nvSpPr>
        <p:spPr>
          <a:xfrm>
            <a:off x="-19025" y="519350"/>
            <a:ext cx="8631775" cy="381675"/>
          </a:xfrm>
          <a:custGeom>
            <a:avLst/>
            <a:gdLst/>
            <a:ahLst/>
            <a:cxnLst/>
            <a:rect l="l" t="t" r="r" b="b"/>
            <a:pathLst>
              <a:path w="345271" h="15267" extrusionOk="0">
                <a:moveTo>
                  <a:pt x="0" y="1170"/>
                </a:moveTo>
                <a:lnTo>
                  <a:pt x="345271" y="0"/>
                </a:lnTo>
                <a:lnTo>
                  <a:pt x="341842" y="15240"/>
                </a:lnTo>
                <a:lnTo>
                  <a:pt x="0" y="152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075200" y="-630150"/>
            <a:ext cx="69354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Impact"/>
              <a:buNone/>
              <a:defRPr sz="1800"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075200" y="1004750"/>
            <a:ext cx="69354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Char char="●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rebuchet MS"/>
              <a:buChar char="○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rebuchet MS"/>
              <a:buChar char="■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rebuchet MS"/>
              <a:buChar char="●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rebuchet MS"/>
              <a:buChar char="○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rebuchet MS"/>
              <a:buChar char="■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rebuchet MS"/>
              <a:buChar char="●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rebuchet MS"/>
              <a:buChar char="○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Font typeface="Trebuchet MS"/>
              <a:buChar char="■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">
                <a:solidFill>
                  <a:srgbClr val="424242"/>
                </a:solidFill>
              </a:rPr>
              <a:pPr/>
              <a:t>‹N°›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-28550" y="4810525"/>
            <a:ext cx="9182100" cy="3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250" y="4879200"/>
            <a:ext cx="3490825" cy="1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6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fr">
                <a:solidFill>
                  <a:srgbClr val="424242"/>
                </a:solidFill>
              </a:rPr>
              <a:pPr/>
              <a:t>‹N°›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1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2630069" y="2881728"/>
            <a:ext cx="6069900" cy="6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LE CAS </a:t>
            </a:r>
            <a:r>
              <a:rPr lang="fr" dirty="0" smtClean="0"/>
              <a:t>(</a:t>
            </a:r>
            <a:r>
              <a:rPr lang="fr" dirty="0" smtClean="0">
                <a:solidFill>
                  <a:srgbClr val="FF0000"/>
                </a:solidFill>
              </a:rPr>
              <a:t>Organisation</a:t>
            </a:r>
            <a:r>
              <a:rPr lang="fr" dirty="0" smtClean="0"/>
              <a:t>)</a:t>
            </a:r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2630069" y="3575341"/>
            <a:ext cx="60699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rgbClr val="FF0000"/>
                </a:solidFill>
              </a:rPr>
              <a:t>Catégorie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159398" y="1745545"/>
            <a:ext cx="1580084" cy="885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LOGO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569049" y="3575341"/>
            <a:ext cx="892456" cy="797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LOGO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agence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81150" y="2834600"/>
            <a:ext cx="71769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Le cas </a:t>
            </a:r>
            <a:r>
              <a:rPr lang="fr" b="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(organisation)</a:t>
            </a:r>
            <a:endParaRPr b="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title" idx="2"/>
          </p:nvPr>
        </p:nvSpPr>
        <p:spPr>
          <a:xfrm>
            <a:off x="881150" y="1967825"/>
            <a:ext cx="7176900" cy="11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UN CAS D’UTILISATION CONCRÈTE :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075200" y="-325350"/>
            <a:ext cx="43731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rgbClr val="FF0000"/>
                </a:solidFill>
              </a:rPr>
              <a:t>Titre objectifs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1075200" y="1004750"/>
            <a:ext cx="43731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fr-FR" sz="9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fr-FR" sz="9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fr-FR" sz="9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fr-FR" sz="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64FC9D1-B5B0-8841-99FA-086E8877645A}"/>
              </a:ext>
            </a:extLst>
          </p:cNvPr>
          <p:cNvSpPr txBox="1"/>
          <p:nvPr/>
        </p:nvSpPr>
        <p:spPr>
          <a:xfrm>
            <a:off x="397656" y="1183907"/>
            <a:ext cx="4373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endParaRPr lang="fr-FR" sz="1400" dirty="0"/>
          </a:p>
        </p:txBody>
      </p:sp>
      <p:sp>
        <p:nvSpPr>
          <p:cNvPr id="5" name="Google Shape;62;p9"/>
          <p:cNvSpPr txBox="1">
            <a:spLocks/>
          </p:cNvSpPr>
          <p:nvPr/>
        </p:nvSpPr>
        <p:spPr>
          <a:xfrm>
            <a:off x="1227600" y="1157150"/>
            <a:ext cx="43731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rebuchet MS"/>
              <a:buChar char="●"/>
              <a:defRPr sz="13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Char char="○"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Char char="■"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Char char="●"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Char char="○"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Char char="■"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Char char="●"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Char char="○"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Trebuchet MS"/>
              <a:buChar char="■"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100"/>
            </a:pPr>
            <a:endParaRPr lang="fr-FR" sz="900" dirty="0" smtClean="0">
              <a:solidFill>
                <a:srgbClr val="00000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100"/>
            </a:pPr>
            <a:r>
              <a:rPr lang="fr-FR" sz="900" dirty="0" smtClean="0">
                <a:solidFill>
                  <a:srgbClr val="FF0000"/>
                </a:solidFill>
              </a:rPr>
              <a:t>Description des objectifs globaux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100"/>
            </a:pPr>
            <a:r>
              <a:rPr lang="fr-FR" sz="900" dirty="0" smtClean="0">
                <a:solidFill>
                  <a:srgbClr val="FF0000"/>
                </a:solidFill>
              </a:rPr>
              <a:t>Publics Ciblés 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100"/>
            </a:pPr>
            <a:r>
              <a:rPr lang="fr-FR" sz="900" dirty="0" smtClean="0">
                <a:solidFill>
                  <a:srgbClr val="FF0000"/>
                </a:solidFill>
              </a:rPr>
              <a:t>Objectifs de la campagne PR</a:t>
            </a:r>
            <a:endParaRPr lang="fr-FR" sz="9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3100" y="526694"/>
            <a:ext cx="2743200" cy="4118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VISUEL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81150" y="2834600"/>
            <a:ext cx="71769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FFFFFF"/>
                </a:solidFill>
              </a:rPr>
              <a:t>Le cas </a:t>
            </a:r>
            <a:r>
              <a:rPr lang="fr" dirty="0" smtClean="0">
                <a:solidFill>
                  <a:srgbClr val="FFFFFF"/>
                </a:solidFill>
              </a:rPr>
              <a:t>(</a:t>
            </a:r>
            <a:r>
              <a:rPr lang="fr" dirty="0" smtClean="0">
                <a:solidFill>
                  <a:srgbClr val="FF0000"/>
                </a:solidFill>
              </a:rPr>
              <a:t>organisation</a:t>
            </a:r>
            <a:r>
              <a:rPr lang="fr" dirty="0" smtClean="0">
                <a:solidFill>
                  <a:srgbClr val="FFFFFF"/>
                </a:solidFill>
              </a:rPr>
              <a:t>)</a:t>
            </a:r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 idx="2"/>
          </p:nvPr>
        </p:nvSpPr>
        <p:spPr>
          <a:xfrm>
            <a:off x="881150" y="1967825"/>
            <a:ext cx="7176900" cy="11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MATRICE 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/>
        </p:nvSpPr>
        <p:spPr>
          <a:xfrm>
            <a:off x="876300" y="1272350"/>
            <a:ext cx="9600" cy="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graphicFrame>
        <p:nvGraphicFramePr>
          <p:cNvPr id="294" name="Google Shape;294;p37"/>
          <p:cNvGraphicFramePr/>
          <p:nvPr>
            <p:extLst>
              <p:ext uri="{D42A27DB-BD31-4B8C-83A1-F6EECF244321}">
                <p14:modId xmlns:p14="http://schemas.microsoft.com/office/powerpoint/2010/main" val="30929497"/>
              </p:ext>
            </p:extLst>
          </p:nvPr>
        </p:nvGraphicFramePr>
        <p:xfrm>
          <a:off x="162175" y="140788"/>
          <a:ext cx="8837575" cy="49476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0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5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9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9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855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0" i="0" u="none" strike="noStrike" cap="none" spc="150" baseline="0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OBJECTIFS</a:t>
                      </a:r>
                      <a:endParaRPr sz="1100" b="0" i="0" u="none" strike="noStrike" cap="none" spc="150" baseline="0" dirty="0"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B7D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B7D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B7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B7D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B7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</a:t>
                      </a: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Définir les objectifs </a:t>
                      </a:r>
                      <a:r>
                        <a:rPr lang="fr" sz="1000" b="1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SMART : S</a:t>
                      </a: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pécifiques / </a:t>
                      </a:r>
                      <a:r>
                        <a:rPr lang="fr" sz="1000" b="1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</a:t>
                      </a: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esurables / </a:t>
                      </a:r>
                      <a:r>
                        <a:rPr lang="fr" sz="1000" b="1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</a:t>
                      </a: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tteignables / </a:t>
                      </a:r>
                      <a:r>
                        <a:rPr lang="fr" sz="1000" b="1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</a:t>
                      </a: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éalistes / </a:t>
                      </a:r>
                      <a:r>
                        <a:rPr lang="fr" sz="1000" b="1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</a:t>
                      </a: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emporels (limités dans le temps)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Définir le plan stratégique et les publics ciblés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B7D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B7D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B7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B7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0" spc="150" baseline="0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MESURE DES </a:t>
                      </a:r>
                      <a:endParaRPr sz="1100" b="0" spc="150" baseline="0" dirty="0"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0" spc="150" baseline="0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ACTIONS DÉPLOYÉES</a:t>
                      </a:r>
                      <a:endParaRPr sz="1100" b="0" spc="150" baseline="0" dirty="0"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B7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B7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B7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0" i="0" u="none" strike="noStrike" cap="none" spc="150" baseline="0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MESURE DE </a:t>
                      </a:r>
                      <a:endParaRPr sz="1100" b="0" i="0" u="none" strike="noStrike" cap="none" spc="150" baseline="0" dirty="0"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0" i="0" u="none" strike="noStrike" cap="none" spc="150" baseline="0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L’EXPOSITION</a:t>
                      </a:r>
                      <a:endParaRPr sz="1100" b="0" i="0" u="none" strike="noStrike" cap="none" spc="150" baseline="0" dirty="0"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" sz="1100" b="0" i="0" u="none" strike="noStrike" cap="none" spc="150" baseline="0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MESURE DE LA TRANSFORMATION </a:t>
                      </a:r>
                      <a:endParaRPr sz="1100" b="0" i="0" u="none" strike="noStrike" cap="none" spc="150" baseline="0" dirty="0"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" sz="1100" b="0" i="0" u="none" strike="noStrike" cap="none" spc="150" baseline="0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AUPRÈS DES PUBLICS CIBLES</a:t>
                      </a:r>
                      <a:endParaRPr sz="1100" b="0" i="0" u="none" strike="noStrike" cap="none" spc="150" baseline="0" dirty="0"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02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B7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B7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002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002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" sz="1100" b="0" i="0" u="none" strike="noStrike" cap="none" spc="150" baseline="0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Opinion &amp; Engagement</a:t>
                      </a:r>
                      <a:endParaRPr sz="1100" b="0" i="0" u="none" strike="noStrike" cap="none" spc="150" baseline="0" dirty="0"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36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0" spc="150" baseline="0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Comportement</a:t>
                      </a:r>
                      <a:endParaRPr sz="1100" b="0" spc="150" baseline="0" dirty="0"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369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</a:t>
                      </a: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Cartographie média &amp; influenceur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Nombre de contenus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Nombre de relances, rdv, ...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Création de toolkit PR 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(éléments de langage, supports de presse)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Avis d’expert, infographie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Nombre d’interviews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Nombre de prises de parole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Taux d’influenceurs et journalistes présents / influenceurs et journalistes confirmés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Nombre de demandes de prêts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B7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002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Visibilité média et audience touchée (nombre de retombées, occasions de voir, nombre de vues sur les vidéos publiées...)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Reprise des messages clés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Référencement naturel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Part de voix (% de couverture pour la marque ou l’organisation comparatif sur son marché avec d’autres marques / organisations)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Tonalité média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Coût pour mille contacts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002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Mesure de la notoriété &amp; préférence de marque / organisation (sondage)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</a:t>
                      </a:r>
                      <a:r>
                        <a:rPr lang="fr" sz="1000" b="1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E-réputation :</a:t>
                      </a: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perception de la marque / organisation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</a:t>
                      </a:r>
                      <a:r>
                        <a:rPr lang="fr" sz="1000" b="1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Owned media :</a:t>
                      </a: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augmentation des communautés et trafics (nombre de visites sur le site internet, blog, nouveaux abonnés, etc.)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</a:t>
                      </a:r>
                      <a:r>
                        <a:rPr lang="fr" sz="1000" b="1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Earned media :</a:t>
                      </a: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taux d’engagement et d’interactions (commentaires, partages)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Nombre de leads (prise de rendez-vous, demande de devis)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Part de marché business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Augmentation des ventes 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Nombre et proportions de personnes ciblées ayant changé de comportement (recrutement, fédération des adhérents, augmentation des donations)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• Changements liés à la communication interne (évolution du turn-over : sondage)</a:t>
                      </a:r>
                      <a:endParaRPr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026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77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0" i="0" u="none" strike="noStrike" cap="none" spc="150" baseline="0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CONCLUSION ET RECOMMANDATIONS</a:t>
                      </a:r>
                      <a:endParaRPr sz="1100" b="0" i="0" u="none" strike="noStrike" cap="none" spc="150" baseline="0" dirty="0"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00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574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i="1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Les indicateurs de paid media doivent être mesurés séparément. Ils peuvent être déclinés à chaque étape de la matrice. </a:t>
                      </a:r>
                      <a:endParaRPr sz="9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002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5" name="Google Shape;2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3525" y="200116"/>
            <a:ext cx="201525" cy="1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66" y="1058333"/>
            <a:ext cx="285959" cy="2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2237" y="1058333"/>
            <a:ext cx="201525" cy="29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7861" y="1126387"/>
            <a:ext cx="291925" cy="2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1444" y="1568316"/>
            <a:ext cx="201525" cy="21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99662" y="1523977"/>
            <a:ext cx="291925" cy="2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12999" y="4417642"/>
            <a:ext cx="351725" cy="26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0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357</Words>
  <Application>Microsoft Office PowerPoint</Application>
  <PresentationFormat>Affichage à l'écran (16:9)</PresentationFormat>
  <Paragraphs>55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Impact</vt:lpstr>
      <vt:lpstr>Arial</vt:lpstr>
      <vt:lpstr>Maven Pro</vt:lpstr>
      <vt:lpstr>Trebuchet MS</vt:lpstr>
      <vt:lpstr>Nunito</vt:lpstr>
      <vt:lpstr>Momentum</vt:lpstr>
      <vt:lpstr>1_Momentum</vt:lpstr>
      <vt:lpstr>LE CAS (Organisation)</vt:lpstr>
      <vt:lpstr>Le cas (organisation)</vt:lpstr>
      <vt:lpstr>Titre objectifs</vt:lpstr>
      <vt:lpstr>Le cas (organisation)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CAS McCAIN</dc:title>
  <dc:creator>Syntec RP</dc:creator>
  <cp:lastModifiedBy>Anne-Mareille Dubois</cp:lastModifiedBy>
  <cp:revision>17</cp:revision>
  <dcterms:modified xsi:type="dcterms:W3CDTF">2019-03-28T16:25:18Z</dcterms:modified>
</cp:coreProperties>
</file>